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4" r:id="rId6"/>
    <p:sldId id="28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277" y="-88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448780"/>
            <a:ext cx="9900055" cy="432426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 smtClean="0">
                <a:solidFill>
                  <a:srgbClr val="FFFF00"/>
                </a:solidFill>
              </a:rPr>
              <a:t>従業員専用</a:t>
            </a:r>
            <a:endParaRPr lang="en-US" altLang="ja-JP" sz="12500" dirty="0">
              <a:solidFill>
                <a:srgbClr val="FFFF00"/>
              </a:solidFill>
            </a:endParaRPr>
          </a:p>
          <a:p>
            <a:r>
              <a:rPr lang="ja-JP" altLang="en-US" sz="15000" dirty="0" smtClean="0"/>
              <a:t>出入り口</a:t>
            </a:r>
            <a:endParaRPr lang="ja-JP" altLang="en-US" sz="15000" dirty="0"/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0" y="1493785"/>
            <a:ext cx="9900055" cy="432426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従業員専用</a:t>
            </a:r>
            <a:endParaRPr kumimoji="1" lang="en-US" altLang="ja-JP" sz="125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5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出入り口</a:t>
            </a:r>
            <a:endParaRPr kumimoji="1" lang="ja-JP" altLang="en-US" sz="15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/>
          <p:cNvGrpSpPr/>
          <p:nvPr/>
        </p:nvGrpSpPr>
        <p:grpSpPr>
          <a:xfrm>
            <a:off x="2309958" y="624664"/>
            <a:ext cx="5262719" cy="5645387"/>
            <a:chOff x="3808856" y="2868796"/>
            <a:chExt cx="2074542" cy="2225388"/>
          </a:xfrm>
        </p:grpSpPr>
        <p:sp>
          <p:nvSpPr>
            <p:cNvPr id="26" name="円/楕円 25"/>
            <p:cNvSpPr/>
            <p:nvPr/>
          </p:nvSpPr>
          <p:spPr bwMode="auto">
            <a:xfrm>
              <a:off x="3808856" y="2931789"/>
              <a:ext cx="2074542" cy="2074542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7" name="円/楕円 26"/>
            <p:cNvSpPr/>
            <p:nvPr/>
          </p:nvSpPr>
          <p:spPr bwMode="auto">
            <a:xfrm>
              <a:off x="4622184" y="2868796"/>
              <a:ext cx="445116" cy="475594"/>
            </a:xfrm>
            <a:prstGeom prst="ellipse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片側の 2 つの角を丸めた四角形 27"/>
            <p:cNvSpPr/>
            <p:nvPr/>
          </p:nvSpPr>
          <p:spPr bwMode="auto">
            <a:xfrm>
              <a:off x="4538364" y="3354379"/>
              <a:ext cx="612756" cy="974721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/>
            <p:cNvGrpSpPr/>
            <p:nvPr/>
          </p:nvGrpSpPr>
          <p:grpSpPr>
            <a:xfrm>
              <a:off x="4577474" y="4149079"/>
              <a:ext cx="534536" cy="945105"/>
              <a:chOff x="4556751" y="4149079"/>
              <a:chExt cx="615670" cy="945105"/>
            </a:xfrm>
            <a:solidFill>
              <a:srgbClr val="006600"/>
            </a:solidFill>
          </p:grpSpPr>
          <p:sp>
            <p:nvSpPr>
              <p:cNvPr id="41" name="台形 40"/>
              <p:cNvSpPr/>
              <p:nvPr/>
            </p:nvSpPr>
            <p:spPr bwMode="auto">
              <a:xfrm rot="10800000">
                <a:off x="4846311" y="4149079"/>
                <a:ext cx="326110" cy="94510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台形 41"/>
              <p:cNvSpPr/>
              <p:nvPr/>
            </p:nvSpPr>
            <p:spPr bwMode="auto">
              <a:xfrm rot="10800000">
                <a:off x="4556751" y="4149079"/>
                <a:ext cx="326110" cy="94510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角丸四角形 29"/>
            <p:cNvSpPr/>
            <p:nvPr/>
          </p:nvSpPr>
          <p:spPr bwMode="auto">
            <a:xfrm rot="900000">
              <a:off x="4426685" y="3383009"/>
              <a:ext cx="136136" cy="917461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角丸四角形 30"/>
            <p:cNvSpPr/>
            <p:nvPr/>
          </p:nvSpPr>
          <p:spPr bwMode="auto">
            <a:xfrm rot="20700000" flipH="1">
              <a:off x="5125590" y="3383010"/>
              <a:ext cx="136136" cy="917461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角丸四角形 31"/>
            <p:cNvSpPr/>
            <p:nvPr/>
          </p:nvSpPr>
          <p:spPr bwMode="auto">
            <a:xfrm>
              <a:off x="4706003" y="3685490"/>
              <a:ext cx="277478" cy="173614"/>
            </a:xfrm>
            <a:prstGeom prst="roundRect">
              <a:avLst>
                <a:gd name="adj" fmla="val 8339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" name="グループ化 32"/>
            <p:cNvGrpSpPr/>
            <p:nvPr/>
          </p:nvGrpSpPr>
          <p:grpSpPr>
            <a:xfrm>
              <a:off x="4670133" y="3354378"/>
              <a:ext cx="349218" cy="344651"/>
              <a:chOff x="4661754" y="3354378"/>
              <a:chExt cx="349218" cy="344651"/>
            </a:xfrm>
          </p:grpSpPr>
          <p:sp>
            <p:nvSpPr>
              <p:cNvPr id="35" name="平行四辺形 34"/>
              <p:cNvSpPr/>
              <p:nvPr/>
            </p:nvSpPr>
            <p:spPr bwMode="auto">
              <a:xfrm>
                <a:off x="4812117" y="3354378"/>
                <a:ext cx="198855" cy="344651"/>
              </a:xfrm>
              <a:prstGeom prst="parallelogram">
                <a:avLst>
                  <a:gd name="adj" fmla="val 7390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平行四辺形 39"/>
              <p:cNvSpPr/>
              <p:nvPr/>
            </p:nvSpPr>
            <p:spPr bwMode="auto">
              <a:xfrm flipH="1">
                <a:off x="4661754" y="3354378"/>
                <a:ext cx="198855" cy="344651"/>
              </a:xfrm>
              <a:prstGeom prst="parallelogram">
                <a:avLst>
                  <a:gd name="adj" fmla="val 7390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正方形/長方形 33"/>
            <p:cNvSpPr/>
            <p:nvPr/>
          </p:nvSpPr>
          <p:spPr bwMode="auto">
            <a:xfrm>
              <a:off x="4721812" y="3743995"/>
              <a:ext cx="248630" cy="11409"/>
            </a:xfrm>
            <a:prstGeom prst="rect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5388203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/>
              <a:t>従業員専用</a:t>
            </a:r>
            <a:r>
              <a:rPr lang="ja-JP" altLang="en-US" sz="8000" dirty="0" smtClean="0">
                <a:solidFill>
                  <a:srgbClr val="FFFF00"/>
                </a:solidFill>
              </a:rPr>
              <a:t>出入り口</a:t>
            </a:r>
            <a:endParaRPr lang="ja-JP" altLang="en-US" sz="8000" dirty="0">
              <a:solidFill>
                <a:srgbClr val="FFFF00"/>
              </a:solidFill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2841755" y="947406"/>
            <a:ext cx="4199126" cy="4504456"/>
            <a:chOff x="3808856" y="2868796"/>
            <a:chExt cx="2074542" cy="2225388"/>
          </a:xfrm>
        </p:grpSpPr>
        <p:sp>
          <p:nvSpPr>
            <p:cNvPr id="31" name="円/楕円 30"/>
            <p:cNvSpPr/>
            <p:nvPr/>
          </p:nvSpPr>
          <p:spPr bwMode="auto">
            <a:xfrm>
              <a:off x="3808856" y="2931789"/>
              <a:ext cx="2074542" cy="2074542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2" name="円/楕円 31"/>
            <p:cNvSpPr/>
            <p:nvPr/>
          </p:nvSpPr>
          <p:spPr bwMode="auto">
            <a:xfrm>
              <a:off x="4622184" y="2868796"/>
              <a:ext cx="445116" cy="475594"/>
            </a:xfrm>
            <a:prstGeom prst="ellipse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片側の 2 つの角を丸めた四角形 32"/>
            <p:cNvSpPr/>
            <p:nvPr/>
          </p:nvSpPr>
          <p:spPr bwMode="auto">
            <a:xfrm>
              <a:off x="4538364" y="3354379"/>
              <a:ext cx="612756" cy="974721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/>
            <p:cNvGrpSpPr/>
            <p:nvPr/>
          </p:nvGrpSpPr>
          <p:grpSpPr>
            <a:xfrm>
              <a:off x="4577474" y="4149079"/>
              <a:ext cx="534536" cy="945105"/>
              <a:chOff x="4556751" y="4149079"/>
              <a:chExt cx="615670" cy="945105"/>
            </a:xfrm>
            <a:solidFill>
              <a:srgbClr val="006600"/>
            </a:solidFill>
          </p:grpSpPr>
          <p:sp>
            <p:nvSpPr>
              <p:cNvPr id="49" name="台形 48"/>
              <p:cNvSpPr/>
              <p:nvPr/>
            </p:nvSpPr>
            <p:spPr bwMode="auto">
              <a:xfrm rot="10800000">
                <a:off x="4846311" y="4149079"/>
                <a:ext cx="326110" cy="94510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台形 49"/>
              <p:cNvSpPr/>
              <p:nvPr/>
            </p:nvSpPr>
            <p:spPr bwMode="auto">
              <a:xfrm rot="10800000">
                <a:off x="4556751" y="4149079"/>
                <a:ext cx="326110" cy="94510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" name="角丸四角形 34"/>
            <p:cNvSpPr/>
            <p:nvPr/>
          </p:nvSpPr>
          <p:spPr bwMode="auto">
            <a:xfrm rot="900000">
              <a:off x="4426685" y="3383009"/>
              <a:ext cx="136136" cy="917461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角丸四角形 35"/>
            <p:cNvSpPr/>
            <p:nvPr/>
          </p:nvSpPr>
          <p:spPr bwMode="auto">
            <a:xfrm rot="20700000" flipH="1">
              <a:off x="5125590" y="3383010"/>
              <a:ext cx="136136" cy="917461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角丸四角形 36"/>
            <p:cNvSpPr/>
            <p:nvPr/>
          </p:nvSpPr>
          <p:spPr bwMode="auto">
            <a:xfrm>
              <a:off x="4706003" y="3685490"/>
              <a:ext cx="277478" cy="173614"/>
            </a:xfrm>
            <a:prstGeom prst="roundRect">
              <a:avLst>
                <a:gd name="adj" fmla="val 8339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" name="グループ化 37"/>
            <p:cNvGrpSpPr/>
            <p:nvPr/>
          </p:nvGrpSpPr>
          <p:grpSpPr>
            <a:xfrm>
              <a:off x="4670133" y="3354378"/>
              <a:ext cx="349218" cy="344651"/>
              <a:chOff x="4661754" y="3354378"/>
              <a:chExt cx="349218" cy="344651"/>
            </a:xfrm>
          </p:grpSpPr>
          <p:sp>
            <p:nvSpPr>
              <p:cNvPr id="40" name="平行四辺形 39"/>
              <p:cNvSpPr/>
              <p:nvPr/>
            </p:nvSpPr>
            <p:spPr bwMode="auto">
              <a:xfrm>
                <a:off x="4812117" y="3354378"/>
                <a:ext cx="198855" cy="344651"/>
              </a:xfrm>
              <a:prstGeom prst="parallelogram">
                <a:avLst>
                  <a:gd name="adj" fmla="val 7390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平行四辺形 47"/>
              <p:cNvSpPr/>
              <p:nvPr/>
            </p:nvSpPr>
            <p:spPr bwMode="auto">
              <a:xfrm flipH="1">
                <a:off x="4661754" y="3354378"/>
                <a:ext cx="198855" cy="344651"/>
              </a:xfrm>
              <a:prstGeom prst="parallelogram">
                <a:avLst>
                  <a:gd name="adj" fmla="val 7390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" name="正方形/長方形 38"/>
            <p:cNvSpPr/>
            <p:nvPr/>
          </p:nvSpPr>
          <p:spPr bwMode="auto">
            <a:xfrm>
              <a:off x="4721812" y="3743995"/>
              <a:ext cx="248630" cy="11409"/>
            </a:xfrm>
            <a:prstGeom prst="rect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572549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一般の方はここから入れません</a:t>
            </a:r>
            <a:endParaRPr kumimoji="1" lang="en-US" altLang="ja-JP" sz="54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0" y="5388203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/>
              <a:t>従業員専用</a:t>
            </a:r>
            <a:r>
              <a:rPr lang="ja-JP" altLang="en-US" sz="8000" dirty="0" smtClean="0">
                <a:solidFill>
                  <a:srgbClr val="FFFF00"/>
                </a:solidFill>
              </a:rPr>
              <a:t>出入り口</a:t>
            </a:r>
            <a:endParaRPr lang="ja-JP" altLang="en-US" sz="8000" dirty="0">
              <a:solidFill>
                <a:srgbClr val="FFFF00"/>
              </a:solidFill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3298956" y="1552222"/>
            <a:ext cx="3284724" cy="3523566"/>
            <a:chOff x="3808856" y="2868796"/>
            <a:chExt cx="2074542" cy="2225388"/>
          </a:xfrm>
        </p:grpSpPr>
        <p:sp>
          <p:nvSpPr>
            <p:cNvPr id="32" name="円/楕円 31"/>
            <p:cNvSpPr/>
            <p:nvPr/>
          </p:nvSpPr>
          <p:spPr bwMode="auto">
            <a:xfrm>
              <a:off x="3808856" y="2931789"/>
              <a:ext cx="2074542" cy="2074542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3" name="円/楕円 32"/>
            <p:cNvSpPr/>
            <p:nvPr/>
          </p:nvSpPr>
          <p:spPr bwMode="auto">
            <a:xfrm>
              <a:off x="4622184" y="2868796"/>
              <a:ext cx="445116" cy="475594"/>
            </a:xfrm>
            <a:prstGeom prst="ellipse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片側の 2 つの角を丸めた四角形 33"/>
            <p:cNvSpPr/>
            <p:nvPr/>
          </p:nvSpPr>
          <p:spPr bwMode="auto">
            <a:xfrm>
              <a:off x="4538364" y="3354379"/>
              <a:ext cx="612756" cy="974721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グループ化 34"/>
            <p:cNvGrpSpPr/>
            <p:nvPr/>
          </p:nvGrpSpPr>
          <p:grpSpPr>
            <a:xfrm>
              <a:off x="4577474" y="4149079"/>
              <a:ext cx="534536" cy="945105"/>
              <a:chOff x="4556751" y="4149079"/>
              <a:chExt cx="615670" cy="945105"/>
            </a:xfrm>
            <a:solidFill>
              <a:srgbClr val="006600"/>
            </a:solidFill>
          </p:grpSpPr>
          <p:sp>
            <p:nvSpPr>
              <p:cNvPr id="51" name="台形 50"/>
              <p:cNvSpPr/>
              <p:nvPr/>
            </p:nvSpPr>
            <p:spPr bwMode="auto">
              <a:xfrm rot="10800000">
                <a:off x="4846311" y="4149079"/>
                <a:ext cx="326110" cy="94510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台形 51"/>
              <p:cNvSpPr/>
              <p:nvPr/>
            </p:nvSpPr>
            <p:spPr bwMode="auto">
              <a:xfrm rot="10800000">
                <a:off x="4556751" y="4149079"/>
                <a:ext cx="326110" cy="94510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" name="角丸四角形 35"/>
            <p:cNvSpPr/>
            <p:nvPr/>
          </p:nvSpPr>
          <p:spPr bwMode="auto">
            <a:xfrm rot="900000">
              <a:off x="4426685" y="3383009"/>
              <a:ext cx="136136" cy="917461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角丸四角形 36"/>
            <p:cNvSpPr/>
            <p:nvPr/>
          </p:nvSpPr>
          <p:spPr bwMode="auto">
            <a:xfrm rot="20700000" flipH="1">
              <a:off x="5125590" y="3383010"/>
              <a:ext cx="136136" cy="917461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角丸四角形 37"/>
            <p:cNvSpPr/>
            <p:nvPr/>
          </p:nvSpPr>
          <p:spPr bwMode="auto">
            <a:xfrm>
              <a:off x="4706003" y="3685490"/>
              <a:ext cx="277478" cy="173614"/>
            </a:xfrm>
            <a:prstGeom prst="roundRect">
              <a:avLst>
                <a:gd name="adj" fmla="val 8339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/>
            <p:cNvGrpSpPr/>
            <p:nvPr/>
          </p:nvGrpSpPr>
          <p:grpSpPr>
            <a:xfrm>
              <a:off x="4670133" y="3354378"/>
              <a:ext cx="349218" cy="344651"/>
              <a:chOff x="4661754" y="3354378"/>
              <a:chExt cx="349218" cy="344651"/>
            </a:xfrm>
          </p:grpSpPr>
          <p:sp>
            <p:nvSpPr>
              <p:cNvPr id="49" name="平行四辺形 48"/>
              <p:cNvSpPr/>
              <p:nvPr/>
            </p:nvSpPr>
            <p:spPr bwMode="auto">
              <a:xfrm>
                <a:off x="4812117" y="3354378"/>
                <a:ext cx="198855" cy="344651"/>
              </a:xfrm>
              <a:prstGeom prst="parallelogram">
                <a:avLst>
                  <a:gd name="adj" fmla="val 7390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平行四辺形 49"/>
              <p:cNvSpPr/>
              <p:nvPr/>
            </p:nvSpPr>
            <p:spPr bwMode="auto">
              <a:xfrm flipH="1">
                <a:off x="4661754" y="3354378"/>
                <a:ext cx="198855" cy="344651"/>
              </a:xfrm>
              <a:prstGeom prst="parallelogram">
                <a:avLst>
                  <a:gd name="adj" fmla="val 7390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" name="正方形/長方形 39"/>
            <p:cNvSpPr/>
            <p:nvPr/>
          </p:nvSpPr>
          <p:spPr bwMode="auto">
            <a:xfrm>
              <a:off x="4721812" y="3743995"/>
              <a:ext cx="248630" cy="11409"/>
            </a:xfrm>
            <a:prstGeom prst="rect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3054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726438"/>
            <a:ext cx="9952258" cy="76944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許可なく立ち入ることはできません</a:t>
            </a:r>
            <a:endParaRPr kumimoji="1" lang="en-US" altLang="ja-JP" sz="4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0" y="5388203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/>
              <a:t>従業員専用</a:t>
            </a:r>
            <a:r>
              <a:rPr lang="ja-JP" altLang="en-US" sz="8000" dirty="0" smtClean="0">
                <a:solidFill>
                  <a:srgbClr val="FFFF00"/>
                </a:solidFill>
              </a:rPr>
              <a:t>出入り口</a:t>
            </a:r>
            <a:endParaRPr lang="ja-JP" altLang="en-US" sz="8000" dirty="0">
              <a:solidFill>
                <a:srgbClr val="FFFF00"/>
              </a:solidFill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3298956" y="1552222"/>
            <a:ext cx="3284724" cy="3523566"/>
            <a:chOff x="3808856" y="2868796"/>
            <a:chExt cx="2074542" cy="2225388"/>
          </a:xfrm>
        </p:grpSpPr>
        <p:sp>
          <p:nvSpPr>
            <p:cNvPr id="32" name="円/楕円 31"/>
            <p:cNvSpPr/>
            <p:nvPr/>
          </p:nvSpPr>
          <p:spPr bwMode="auto">
            <a:xfrm>
              <a:off x="3808856" y="2931789"/>
              <a:ext cx="2074542" cy="2074542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3" name="円/楕円 32"/>
            <p:cNvSpPr/>
            <p:nvPr/>
          </p:nvSpPr>
          <p:spPr bwMode="auto">
            <a:xfrm>
              <a:off x="4622184" y="2868796"/>
              <a:ext cx="445116" cy="475594"/>
            </a:xfrm>
            <a:prstGeom prst="ellipse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片側の 2 つの角を丸めた四角形 33"/>
            <p:cNvSpPr/>
            <p:nvPr/>
          </p:nvSpPr>
          <p:spPr bwMode="auto">
            <a:xfrm>
              <a:off x="4538364" y="3354379"/>
              <a:ext cx="612756" cy="974721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グループ化 34"/>
            <p:cNvGrpSpPr/>
            <p:nvPr/>
          </p:nvGrpSpPr>
          <p:grpSpPr>
            <a:xfrm>
              <a:off x="4577474" y="4149079"/>
              <a:ext cx="534536" cy="945105"/>
              <a:chOff x="4556751" y="4149079"/>
              <a:chExt cx="615670" cy="945105"/>
            </a:xfrm>
            <a:solidFill>
              <a:srgbClr val="006600"/>
            </a:solidFill>
          </p:grpSpPr>
          <p:sp>
            <p:nvSpPr>
              <p:cNvPr id="51" name="台形 50"/>
              <p:cNvSpPr/>
              <p:nvPr/>
            </p:nvSpPr>
            <p:spPr bwMode="auto">
              <a:xfrm rot="10800000">
                <a:off x="4846311" y="4149079"/>
                <a:ext cx="326110" cy="94510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台形 51"/>
              <p:cNvSpPr/>
              <p:nvPr/>
            </p:nvSpPr>
            <p:spPr bwMode="auto">
              <a:xfrm rot="10800000">
                <a:off x="4556751" y="4149079"/>
                <a:ext cx="326110" cy="94510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" name="角丸四角形 35"/>
            <p:cNvSpPr/>
            <p:nvPr/>
          </p:nvSpPr>
          <p:spPr bwMode="auto">
            <a:xfrm rot="900000">
              <a:off x="4426685" y="3383009"/>
              <a:ext cx="136136" cy="917461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角丸四角形 36"/>
            <p:cNvSpPr/>
            <p:nvPr/>
          </p:nvSpPr>
          <p:spPr bwMode="auto">
            <a:xfrm rot="20700000" flipH="1">
              <a:off x="5125590" y="3383010"/>
              <a:ext cx="136136" cy="917461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角丸四角形 37"/>
            <p:cNvSpPr/>
            <p:nvPr/>
          </p:nvSpPr>
          <p:spPr bwMode="auto">
            <a:xfrm>
              <a:off x="4706003" y="3685490"/>
              <a:ext cx="277478" cy="173614"/>
            </a:xfrm>
            <a:prstGeom prst="roundRect">
              <a:avLst>
                <a:gd name="adj" fmla="val 8339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/>
            <p:cNvGrpSpPr/>
            <p:nvPr/>
          </p:nvGrpSpPr>
          <p:grpSpPr>
            <a:xfrm>
              <a:off x="4670133" y="3354378"/>
              <a:ext cx="349218" cy="344651"/>
              <a:chOff x="4661754" y="3354378"/>
              <a:chExt cx="349218" cy="344651"/>
            </a:xfrm>
          </p:grpSpPr>
          <p:sp>
            <p:nvSpPr>
              <p:cNvPr id="49" name="平行四辺形 48"/>
              <p:cNvSpPr/>
              <p:nvPr/>
            </p:nvSpPr>
            <p:spPr bwMode="auto">
              <a:xfrm>
                <a:off x="4812117" y="3354378"/>
                <a:ext cx="198855" cy="344651"/>
              </a:xfrm>
              <a:prstGeom prst="parallelogram">
                <a:avLst>
                  <a:gd name="adj" fmla="val 7390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平行四辺形 49"/>
              <p:cNvSpPr/>
              <p:nvPr/>
            </p:nvSpPr>
            <p:spPr bwMode="auto">
              <a:xfrm flipH="1">
                <a:off x="4661754" y="3354378"/>
                <a:ext cx="198855" cy="344651"/>
              </a:xfrm>
              <a:prstGeom prst="parallelogram">
                <a:avLst>
                  <a:gd name="adj" fmla="val 7390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" name="正方形/長方形 39"/>
            <p:cNvSpPr/>
            <p:nvPr/>
          </p:nvSpPr>
          <p:spPr bwMode="auto">
            <a:xfrm>
              <a:off x="4721812" y="3743995"/>
              <a:ext cx="248630" cy="11409"/>
            </a:xfrm>
            <a:prstGeom prst="rect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pop497_従業員専用出入り口</dc:title>
  <dc:subject>pop497_従業員専用出入り口</dc:subject>
  <dc:creator>http://www.digipot.net</dc:creator>
  <cp:lastModifiedBy/>
  <cp:revision>1</cp:revision>
  <dcterms:created xsi:type="dcterms:W3CDTF">2014-10-10T03:02:44Z</dcterms:created>
  <dcterms:modified xsi:type="dcterms:W3CDTF">2015-02-13T06:46:29Z</dcterms:modified>
  <cp:version>1</cp:version>
</cp:coreProperties>
</file>